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22" r:id="rId2"/>
    <p:sldId id="259" r:id="rId3"/>
    <p:sldId id="356" r:id="rId4"/>
    <p:sldId id="355" r:id="rId5"/>
    <p:sldId id="357" r:id="rId6"/>
    <p:sldId id="326" r:id="rId7"/>
    <p:sldId id="327" r:id="rId8"/>
    <p:sldId id="352" r:id="rId9"/>
    <p:sldId id="350" r:id="rId10"/>
    <p:sldId id="362" r:id="rId11"/>
    <p:sldId id="354" r:id="rId12"/>
    <p:sldId id="358" r:id="rId13"/>
    <p:sldId id="338" r:id="rId14"/>
    <p:sldId id="347" r:id="rId15"/>
    <p:sldId id="348" r:id="rId16"/>
    <p:sldId id="33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BAC99"/>
    <a:srgbClr val="F71CD3"/>
    <a:srgbClr val="C01CD3"/>
    <a:srgbClr val="C056D3"/>
    <a:srgbClr val="00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1728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6821C-4455-CE40-B97F-2027BB899CB2}" type="datetimeFigureOut">
              <a:rPr lang="en-US" smtClean="0"/>
              <a:t>11/14/14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6E62-B1E3-D948-A33F-79BD4861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4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AE05BE-3708-5940-BE29-734AFB944FF8}" type="datetimeFigureOut">
              <a:rPr lang="en-US"/>
              <a:pPr>
                <a:defRPr/>
              </a:pPr>
              <a:t>11/14/14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CF69C6-9D81-9548-8F80-DEEDEA26E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47D5-F7A9-354F-8435-79C37311C326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BDB5-D9FF-FC43-9A2B-92EA9F59A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003C-2641-2247-B65E-12E122986E9D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481A2-A49B-F64C-A559-5793C894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7F01-1511-344E-B499-10BFAA1ECC05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7C48-BCA9-FB47-8ADD-C90FCEA0C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EE83-4855-8B4B-91B9-48BEB7469D73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5EFD-B528-6641-AB6D-E22D20BE6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9E07-05B2-0440-993D-D8847AAA0AFB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409A-BAD9-9B47-8CD6-B7848C9355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2497-9ED3-E644-B90E-87DE044FB5E6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080D-95BB-2745-A13C-D4111489B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B8F9-CA51-0145-B800-8F91530CFA0B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1318-1E6A-8441-A090-5AD8646F7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42AF-063C-DE46-AACA-B034838D78F0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79DD-5100-8C48-A16F-BDFF37164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CC4B-ABBB-7E44-B196-5FD86D97E12C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FE35-17F9-3941-9838-FB5B12F322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829D-00B4-F04B-96A6-3568A9A4B4B3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BC92-163A-2D43-A288-327D1D5B9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595C-B2E6-C34C-80C5-8BB02F70583F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50F9-4B13-834A-81C3-0C5B0CFDE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D19A5F9-6F8E-1A40-8C2B-33F8F6D820AE}" type="datetimeFigureOut">
              <a:rPr lang="en-US" smtClean="0"/>
              <a:pPr>
                <a:defRPr/>
              </a:pPr>
              <a:t>11/14/14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EB3CAC3-DF0C-CB49-A959-BABE7A45B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0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665" y="2427307"/>
            <a:ext cx="2898775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0" y="0"/>
            <a:ext cx="9108961" cy="6901301"/>
            <a:chOff x="0" y="0"/>
            <a:chExt cx="9108961" cy="6901301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9108961" cy="6901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18" descr="Unknown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2175" y="4275138"/>
              <a:ext cx="2641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 descr="images-1.jpe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754595" y="1598855"/>
              <a:ext cx="3289300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 descr="images-3.jpe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54305" y="4263358"/>
              <a:ext cx="2443162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9" descr="images-2.jpe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678810" y="2060575"/>
              <a:ext cx="2333625" cy="199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113902" y="101823"/>
              <a:ext cx="5746750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0" lvl="1" algn="ctr"/>
              <a:endParaRPr lang="en-US" sz="3600" b="1" dirty="0">
                <a:latin typeface="Gill Sans"/>
                <a:cs typeface="Gill Sans"/>
              </a:endParaRPr>
            </a:p>
            <a:p>
              <a:pPr marL="0" lvl="1" algn="ctr"/>
              <a:endParaRPr lang="en-US" sz="3600" b="1" dirty="0">
                <a:latin typeface="Gill Sans"/>
                <a:cs typeface="Gill Sans"/>
              </a:endParaRPr>
            </a:p>
            <a:p>
              <a:pPr algn="ctr"/>
              <a:endParaRPr lang="en-US" sz="3600" dirty="0">
                <a:latin typeface="Gill Sans"/>
                <a:cs typeface="Gill San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37237"/>
            <a:ext cx="5194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600" b="1" dirty="0">
                <a:latin typeface="Gill Sans" charset="0"/>
                <a:cs typeface="Gill Sans" charset="0"/>
              </a:rPr>
              <a:t>Infectious Diseases</a:t>
            </a:r>
          </a:p>
          <a:p>
            <a:pPr marL="0" lvl="1"/>
            <a:r>
              <a:rPr lang="en-US" sz="3600" b="1">
                <a:latin typeface="Gill Sans" charset="0"/>
                <a:cs typeface="Gill Sans" charset="0"/>
              </a:rPr>
              <a:t>Lesson </a:t>
            </a:r>
            <a:r>
              <a:rPr lang="en-US" sz="3600" b="1" smtClean="0">
                <a:latin typeface="Gill Sans" charset="0"/>
                <a:cs typeface="Gill Sans" charset="0"/>
              </a:rPr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63024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3"/>
          <p:cNvSpPr>
            <a:spLocks noGrp="1"/>
          </p:cNvSpPr>
          <p:nvPr>
            <p:ph type="title"/>
          </p:nvPr>
        </p:nvSpPr>
        <p:spPr>
          <a:xfrm>
            <a:off x="-18639" y="124354"/>
            <a:ext cx="9144000" cy="1143000"/>
          </a:xfrm>
        </p:spPr>
        <p:txBody>
          <a:bodyPr/>
          <a:lstStyle/>
          <a:p>
            <a:r>
              <a:rPr lang="en-US" dirty="0" smtClean="0"/>
              <a:t>Demonstration of cutting and pasting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72002" y="1176525"/>
            <a:ext cx="6694465" cy="1326950"/>
            <a:chOff x="254139" y="279084"/>
            <a:chExt cx="6694465" cy="132695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50575" y="1029454"/>
              <a:ext cx="1094285" cy="10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0575" y="1189170"/>
              <a:ext cx="1094285" cy="53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436733" y="783074"/>
              <a:ext cx="389729" cy="82296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6169" y="783074"/>
              <a:ext cx="150293" cy="36576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915362" y="783074"/>
              <a:ext cx="389729" cy="822960"/>
            </a:xfrm>
            <a:prstGeom prst="round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142098" y="783074"/>
              <a:ext cx="150293" cy="36576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 flipH="1">
              <a:off x="548640" y="783074"/>
              <a:ext cx="137160" cy="45720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flipH="1">
              <a:off x="1033272" y="783074"/>
              <a:ext cx="137160" cy="45720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1374638" y="1031042"/>
              <a:ext cx="374465" cy="213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374638" y="1189170"/>
              <a:ext cx="338475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54139" y="686554"/>
              <a:ext cx="1201557" cy="135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668272" y="308439"/>
              <a:ext cx="41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H</a:t>
              </a:r>
              <a:endParaRPr lang="en-US" b="1" baseline="-25000" dirty="0"/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V="1">
              <a:off x="1739269" y="684965"/>
              <a:ext cx="687885" cy="158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1949742" y="308439"/>
              <a:ext cx="465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</a:t>
              </a:r>
              <a:endParaRPr lang="en-US" b="1" dirty="0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1749103" y="1033180"/>
              <a:ext cx="82459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1650564" y="1189170"/>
              <a:ext cx="923132" cy="82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ounded Rectangle 227"/>
            <p:cNvSpPr/>
            <p:nvPr/>
          </p:nvSpPr>
          <p:spPr>
            <a:xfrm flipH="1">
              <a:off x="1900916" y="871223"/>
              <a:ext cx="137160" cy="4572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160429" y="871223"/>
              <a:ext cx="137160" cy="45720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848273" y="974212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</a:t>
              </a:r>
              <a:endParaRPr lang="en-US" sz="1100" b="1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2099313" y="978664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</a:t>
              </a:r>
              <a:endParaRPr lang="en-US" sz="1100" b="1" dirty="0"/>
            </a:p>
          </p:txBody>
        </p:sp>
        <p:cxnSp>
          <p:nvCxnSpPr>
            <p:cNvPr id="235" name="Straight Connector 234"/>
            <p:cNvCxnSpPr/>
            <p:nvPr/>
          </p:nvCxnSpPr>
          <p:spPr>
            <a:xfrm flipV="1">
              <a:off x="2534413" y="1025728"/>
              <a:ext cx="374465" cy="213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2534413" y="1195838"/>
              <a:ext cx="338475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2781316" y="1025209"/>
              <a:ext cx="683617" cy="53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2793296" y="1193182"/>
              <a:ext cx="683617" cy="4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V="1">
              <a:off x="2777048" y="683376"/>
              <a:ext cx="687885" cy="158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2998207" y="330792"/>
              <a:ext cx="427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J</a:t>
              </a:r>
              <a:endParaRPr lang="en-US" b="1" dirty="0"/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2930818" y="898478"/>
              <a:ext cx="150293" cy="36576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3183554" y="898478"/>
              <a:ext cx="150293" cy="365760"/>
            </a:xfrm>
            <a:prstGeom prst="roundRect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896088" y="936475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</a:t>
              </a:r>
              <a:endParaRPr lang="en-US" sz="1100" b="1" dirty="0"/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3147128" y="940927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</a:t>
              </a:r>
              <a:endParaRPr lang="en-US" sz="1100" b="1" dirty="0"/>
            </a:p>
          </p:txBody>
        </p:sp>
        <p:cxnSp>
          <p:nvCxnSpPr>
            <p:cNvPr id="255" name="Straight Connector 254"/>
            <p:cNvCxnSpPr/>
            <p:nvPr/>
          </p:nvCxnSpPr>
          <p:spPr>
            <a:xfrm flipV="1">
              <a:off x="4056400" y="995854"/>
              <a:ext cx="1778978" cy="4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flipV="1">
              <a:off x="4056400" y="1163827"/>
              <a:ext cx="1778978" cy="13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3959964" y="657199"/>
              <a:ext cx="1811914" cy="135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Box 265"/>
            <p:cNvSpPr txBox="1"/>
            <p:nvPr/>
          </p:nvSpPr>
          <p:spPr>
            <a:xfrm>
              <a:off x="4721517" y="27908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L</a:t>
              </a:r>
              <a:endParaRPr lang="en-US" b="1" baseline="-25000" dirty="0"/>
            </a:p>
          </p:txBody>
        </p:sp>
        <p:cxnSp>
          <p:nvCxnSpPr>
            <p:cNvPr id="275" name="Straight Connector 274"/>
            <p:cNvCxnSpPr/>
            <p:nvPr/>
          </p:nvCxnSpPr>
          <p:spPr>
            <a:xfrm flipV="1">
              <a:off x="5844898" y="996373"/>
              <a:ext cx="374465" cy="213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5844898" y="1166483"/>
              <a:ext cx="338475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6047691" y="992351"/>
              <a:ext cx="9009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6059671" y="1160324"/>
              <a:ext cx="888933" cy="4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6087533" y="654021"/>
              <a:ext cx="687885" cy="158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>
              <a:off x="6308692" y="301437"/>
              <a:ext cx="427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J</a:t>
              </a:r>
              <a:endParaRPr lang="en-US" b="1" dirty="0"/>
            </a:p>
          </p:txBody>
        </p:sp>
        <p:sp>
          <p:nvSpPr>
            <p:cNvPr id="294" name="Rounded Rectangle 293"/>
            <p:cNvSpPr/>
            <p:nvPr/>
          </p:nvSpPr>
          <p:spPr>
            <a:xfrm>
              <a:off x="6183715" y="890173"/>
              <a:ext cx="150293" cy="365760"/>
            </a:xfrm>
            <a:prstGeom prst="round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ounded Rectangle 294"/>
            <p:cNvSpPr/>
            <p:nvPr/>
          </p:nvSpPr>
          <p:spPr>
            <a:xfrm>
              <a:off x="6436451" y="890173"/>
              <a:ext cx="150293" cy="365760"/>
            </a:xfrm>
            <a:prstGeom prst="roundRect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ounded Rectangle 295"/>
            <p:cNvSpPr/>
            <p:nvPr/>
          </p:nvSpPr>
          <p:spPr>
            <a:xfrm>
              <a:off x="6668823" y="898478"/>
              <a:ext cx="150293" cy="365760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6133681" y="936475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</a:t>
              </a:r>
              <a:endParaRPr lang="en-US" sz="1100" b="1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384721" y="940927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</a:t>
              </a:r>
              <a:endParaRPr lang="en-US" sz="1100" b="1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6623172" y="945560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</a:t>
              </a:r>
              <a:endParaRPr lang="en-US" sz="1100" b="1" dirty="0"/>
            </a:p>
          </p:txBody>
        </p:sp>
        <p:sp>
          <p:nvSpPr>
            <p:cNvPr id="307" name="Rounded Rectangle 306"/>
            <p:cNvSpPr/>
            <p:nvPr/>
          </p:nvSpPr>
          <p:spPr>
            <a:xfrm>
              <a:off x="4226418" y="760034"/>
              <a:ext cx="389729" cy="8229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1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308" name="Rounded Rectangle 307"/>
            <p:cNvSpPr/>
            <p:nvPr/>
          </p:nvSpPr>
          <p:spPr>
            <a:xfrm>
              <a:off x="4237254" y="760034"/>
              <a:ext cx="150293" cy="36576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309" name="Rounded Rectangle 308"/>
            <p:cNvSpPr/>
            <p:nvPr/>
          </p:nvSpPr>
          <p:spPr>
            <a:xfrm>
              <a:off x="4692347" y="760034"/>
              <a:ext cx="389729" cy="822960"/>
            </a:xfrm>
            <a:prstGeom prst="round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10" name="Rounded Rectangle 309"/>
            <p:cNvSpPr/>
            <p:nvPr/>
          </p:nvSpPr>
          <p:spPr>
            <a:xfrm>
              <a:off x="4703183" y="760034"/>
              <a:ext cx="150293" cy="36576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5196376" y="760034"/>
              <a:ext cx="389729" cy="822960"/>
            </a:xfrm>
            <a:prstGeom prst="roundRect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5207212" y="760034"/>
              <a:ext cx="150293" cy="36576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FFFFFF"/>
                </a:solidFill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384">
            <a:off x="1879212" y="2514306"/>
            <a:ext cx="4076949" cy="3832333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7166467" y="1891381"/>
            <a:ext cx="1775462" cy="1052957"/>
            <a:chOff x="7037504" y="990668"/>
            <a:chExt cx="1775462" cy="1052957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7059308" y="990668"/>
              <a:ext cx="548186" cy="50910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7037504" y="1152500"/>
              <a:ext cx="569990" cy="34727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281778" y="1397294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Genomic DNA </a:t>
              </a:r>
            </a:p>
            <a:p>
              <a:r>
                <a:rPr lang="en-US" b="1" dirty="0" smtClean="0"/>
                <a:t>of the B cell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4596" y="1675131"/>
            <a:ext cx="389729" cy="822960"/>
            <a:chOff x="806996" y="1832915"/>
            <a:chExt cx="389729" cy="822960"/>
          </a:xfrm>
        </p:grpSpPr>
        <p:sp>
          <p:nvSpPr>
            <p:cNvPr id="64" name="Rounded Rectangle 63"/>
            <p:cNvSpPr/>
            <p:nvPr/>
          </p:nvSpPr>
          <p:spPr>
            <a:xfrm>
              <a:off x="806996" y="1832915"/>
              <a:ext cx="389729" cy="822960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1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046432" y="1832915"/>
              <a:ext cx="150293" cy="36576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 flipH="1">
              <a:off x="918903" y="1832915"/>
              <a:ext cx="137160" cy="45720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17176" y="1768664"/>
            <a:ext cx="265176" cy="475488"/>
            <a:chOff x="2469576" y="1921064"/>
            <a:chExt cx="250029" cy="457200"/>
          </a:xfrm>
        </p:grpSpPr>
        <p:sp>
          <p:nvSpPr>
            <p:cNvPr id="67" name="Rounded Rectangle 66"/>
            <p:cNvSpPr/>
            <p:nvPr/>
          </p:nvSpPr>
          <p:spPr>
            <a:xfrm flipH="1">
              <a:off x="2530692" y="1921064"/>
              <a:ext cx="137160" cy="45720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69576" y="2028505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</a:t>
              </a:r>
              <a:endParaRPr lang="en-US" sz="11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65608" y="1767921"/>
            <a:ext cx="250029" cy="411480"/>
            <a:chOff x="3517391" y="1948319"/>
            <a:chExt cx="250029" cy="365760"/>
          </a:xfrm>
        </p:grpSpPr>
        <p:sp>
          <p:nvSpPr>
            <p:cNvPr id="72" name="Rounded Rectangle 71"/>
            <p:cNvSpPr/>
            <p:nvPr/>
          </p:nvSpPr>
          <p:spPr>
            <a:xfrm>
              <a:off x="3553817" y="1948319"/>
              <a:ext cx="150293" cy="365760"/>
            </a:xfrm>
            <a:prstGeom prst="roundRect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17391" y="1990768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2</a:t>
              </a:r>
              <a:endParaRPr lang="en-US" sz="11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25075" y="1649788"/>
            <a:ext cx="389729" cy="822960"/>
            <a:chOff x="5566639" y="1809875"/>
            <a:chExt cx="389729" cy="822960"/>
          </a:xfrm>
        </p:grpSpPr>
        <p:sp>
          <p:nvSpPr>
            <p:cNvPr id="74" name="Rounded Rectangle 73"/>
            <p:cNvSpPr/>
            <p:nvPr/>
          </p:nvSpPr>
          <p:spPr>
            <a:xfrm>
              <a:off x="5566639" y="1809875"/>
              <a:ext cx="389729" cy="822960"/>
            </a:xfrm>
            <a:prstGeom prst="roundRect">
              <a:avLst/>
            </a:prstGeom>
            <a:solidFill>
              <a:srgbClr val="CC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5577475" y="1809875"/>
              <a:ext cx="150293" cy="365760"/>
            </a:xfrm>
            <a:prstGeom prst="round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41654" y="1747080"/>
            <a:ext cx="250029" cy="411480"/>
            <a:chOff x="6993435" y="1948319"/>
            <a:chExt cx="250029" cy="365760"/>
          </a:xfrm>
        </p:grpSpPr>
        <p:sp>
          <p:nvSpPr>
            <p:cNvPr id="77" name="Rounded Rectangle 76"/>
            <p:cNvSpPr/>
            <p:nvPr/>
          </p:nvSpPr>
          <p:spPr>
            <a:xfrm>
              <a:off x="7039086" y="1948319"/>
              <a:ext cx="150293" cy="365760"/>
            </a:xfrm>
            <a:prstGeom prst="roundRect">
              <a:avLst/>
            </a:prstGeom>
            <a:solidFill>
              <a:srgbClr val="FF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93435" y="1995401"/>
              <a:ext cx="2500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3</a:t>
              </a:r>
              <a:endParaRPr lang="en-US" sz="1100" b="1" dirty="0"/>
            </a:p>
          </p:txBody>
        </p:sp>
      </p:grpSp>
      <p:pic>
        <p:nvPicPr>
          <p:cNvPr id="80" name="Picture 79" descr="Antibodies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00" y="3693148"/>
            <a:ext cx="2085741" cy="2361282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0670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0632E-6 -0.00348 L 0.36975 0.18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9" y="9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9479 0.1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272E-6 -1.42328E-6 L 0.09499 0.17172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8691E-7 7.15344E-6 L -0.10264 0.1907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251E-7 3.67045E-6 L -0.26259 0.174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0" y="8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>Do you ‘see’ a pathogen?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68" b="-1627"/>
          <a:stretch/>
        </p:blipFill>
        <p:spPr>
          <a:xfrm>
            <a:off x="1222858" y="1546610"/>
            <a:ext cx="6866819" cy="479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672871"/>
          </a:xfrm>
        </p:spPr>
        <p:txBody>
          <a:bodyPr/>
          <a:lstStyle/>
          <a:p>
            <a:r>
              <a:rPr lang="en-US" dirty="0" smtClean="0"/>
              <a:t>B </a:t>
            </a:r>
            <a:r>
              <a:rPr lang="en-US" dirty="0"/>
              <a:t>and T cell receptors </a:t>
            </a:r>
            <a:r>
              <a:rPr lang="en-US" dirty="0" smtClean="0"/>
              <a:t>are made randomly</a:t>
            </a:r>
            <a:r>
              <a:rPr lang="en-US" dirty="0"/>
              <a:t>;</a:t>
            </a:r>
            <a:r>
              <a:rPr lang="en-US" dirty="0" smtClean="0"/>
              <a:t> what </a:t>
            </a:r>
            <a:r>
              <a:rPr lang="en-US" dirty="0"/>
              <a:t>if we don't have an antibody to 'see' a pathogen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09" y="2181167"/>
            <a:ext cx="8229600" cy="3097910"/>
          </a:xfrm>
        </p:spPr>
        <p:txBody>
          <a:bodyPr/>
          <a:lstStyle/>
          <a:p>
            <a:r>
              <a:rPr lang="en-US" sz="2800" dirty="0" smtClean="0">
                <a:ea typeface="ＭＳ Ｐゴシック" charset="0"/>
              </a:rPr>
              <a:t>Each one of us makes B and T cells with different receptors in the order of 10</a:t>
            </a:r>
            <a:r>
              <a:rPr lang="en-US" sz="2800" baseline="30000" dirty="0" smtClean="0">
                <a:ea typeface="ＭＳ Ｐゴシック" charset="0"/>
              </a:rPr>
              <a:t>7</a:t>
            </a:r>
            <a:r>
              <a:rPr lang="en-US" sz="2800" dirty="0" smtClean="0">
                <a:ea typeface="ＭＳ Ｐゴシック" charset="0"/>
              </a:rPr>
              <a:t> due to recombination. But the potential to make cells with novel receptors is estimated to be higher: up to </a:t>
            </a:r>
            <a:r>
              <a:rPr lang="en-US" sz="2800" b="1" dirty="0" smtClean="0">
                <a:ea typeface="ＭＳ Ｐゴシック" charset="0"/>
              </a:rPr>
              <a:t>10</a:t>
            </a:r>
            <a:r>
              <a:rPr lang="en-US" sz="2800" b="1" baseline="30000" dirty="0" smtClean="0">
                <a:ea typeface="ＭＳ Ｐゴシック" charset="0"/>
              </a:rPr>
              <a:t>13 </a:t>
            </a:r>
            <a:r>
              <a:rPr lang="en-US" sz="2800" b="1" dirty="0">
                <a:ea typeface="ＭＳ Ｐゴシック" charset="0"/>
              </a:rPr>
              <a:t>B cell </a:t>
            </a:r>
            <a:r>
              <a:rPr lang="en-US" sz="2800" dirty="0" smtClean="0">
                <a:ea typeface="ＭＳ Ｐゴシック" charset="0"/>
              </a:rPr>
              <a:t>and </a:t>
            </a:r>
            <a:r>
              <a:rPr lang="en-US" sz="2800" b="1" dirty="0">
                <a:ea typeface="ＭＳ Ｐゴシック" charset="0"/>
              </a:rPr>
              <a:t>10</a:t>
            </a:r>
            <a:r>
              <a:rPr lang="en-US" sz="2800" b="1" baseline="30000" dirty="0">
                <a:ea typeface="ＭＳ Ｐゴシック" charset="0"/>
              </a:rPr>
              <a:t>18</a:t>
            </a:r>
            <a:r>
              <a:rPr lang="en-US" sz="2800" b="1" dirty="0">
                <a:ea typeface="ＭＳ Ｐゴシック" charset="0"/>
              </a:rPr>
              <a:t> </a:t>
            </a:r>
            <a:r>
              <a:rPr lang="en-US" sz="2800" b="1" dirty="0" smtClean="0">
                <a:ea typeface="ＭＳ Ｐゴシック" charset="0"/>
              </a:rPr>
              <a:t>T cell receptors</a:t>
            </a:r>
            <a:r>
              <a:rPr lang="en-US" sz="2800" dirty="0" smtClean="0">
                <a:ea typeface="ＭＳ Ｐゴシック" charset="0"/>
              </a:rPr>
              <a:t>.</a:t>
            </a:r>
            <a:r>
              <a:rPr lang="en-US" sz="2800" dirty="0"/>
              <a:t> This is practically infinite! </a:t>
            </a:r>
            <a:endParaRPr lang="en-US" sz="2800" dirty="0" smtClean="0"/>
          </a:p>
          <a:p>
            <a:endParaRPr lang="en-US" sz="2800" dirty="0" smtClean="0">
              <a:ea typeface="ＭＳ Ｐゴシック" charset="0"/>
            </a:endParaRPr>
          </a:p>
          <a:p>
            <a:r>
              <a:rPr lang="en-US" sz="2800" dirty="0"/>
              <a:t>P</a:t>
            </a:r>
            <a:r>
              <a:rPr lang="en-US" sz="2800" dirty="0" smtClean="0"/>
              <a:t>athogens </a:t>
            </a:r>
            <a:r>
              <a:rPr lang="en-US" sz="2800" dirty="0"/>
              <a:t>have more than one antigen, so </a:t>
            </a:r>
            <a:r>
              <a:rPr lang="en-US" sz="2800" dirty="0" smtClean="0"/>
              <a:t>we </a:t>
            </a:r>
            <a:r>
              <a:rPr lang="en-US" sz="2800" dirty="0"/>
              <a:t>almost always have antibodies that recognize pathogens. </a:t>
            </a:r>
            <a:endParaRPr lang="en-US" sz="2800" dirty="0" smtClean="0">
              <a:ea typeface="ＭＳ Ｐゴシック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2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98" y="274320"/>
            <a:ext cx="8577056" cy="1143000"/>
          </a:xfrm>
        </p:spPr>
        <p:txBody>
          <a:bodyPr>
            <a:noAutofit/>
          </a:bodyPr>
          <a:lstStyle/>
          <a:p>
            <a:pPr marL="1587" lvl="1" indent="0"/>
            <a:r>
              <a:rPr lang="en-US" dirty="0" smtClean="0">
                <a:latin typeface="Gill Sans"/>
                <a:ea typeface="ＭＳ Ｐゴシック" charset="0"/>
                <a:cs typeface="Gill Sans"/>
              </a:rPr>
              <a:t>Each B cell 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and </a:t>
            </a:r>
            <a:r>
              <a:rPr lang="en-US" dirty="0" smtClean="0">
                <a:latin typeface="Gill Sans"/>
                <a:ea typeface="ＭＳ Ｐゴシック" charset="0"/>
                <a:cs typeface="Gill Sans"/>
              </a:rPr>
              <a:t>T cell 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has receptors </a:t>
            </a:r>
            <a:r>
              <a:rPr lang="en-US" u="sng" dirty="0">
                <a:latin typeface="Gill Sans"/>
                <a:ea typeface="ＭＳ Ｐゴシック" charset="0"/>
                <a:cs typeface="Gill Sans"/>
              </a:rPr>
              <a:t>specific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 for a </a:t>
            </a:r>
            <a:r>
              <a:rPr lang="en-US" u="sng" dirty="0">
                <a:latin typeface="Gill Sans"/>
                <a:ea typeface="ＭＳ Ｐゴシック" charset="0"/>
                <a:cs typeface="Gill Sans"/>
              </a:rPr>
              <a:t>single</a:t>
            </a:r>
            <a:r>
              <a:rPr lang="en-US" dirty="0">
                <a:latin typeface="Gill Sans"/>
                <a:ea typeface="ＭＳ Ｐゴシック" charset="0"/>
                <a:cs typeface="Gill Sans"/>
              </a:rPr>
              <a:t> antigen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592828" y="1641893"/>
            <a:ext cx="8229600" cy="4411247"/>
          </a:xfrm>
        </p:spPr>
        <p:txBody>
          <a:bodyPr/>
          <a:lstStyle/>
          <a:p>
            <a:pPr marL="839787" lvl="1" indent="-457200">
              <a:buFont typeface="Arial"/>
              <a:buChar char="•"/>
            </a:pPr>
            <a:r>
              <a:rPr lang="en-US" b="1" dirty="0" smtClean="0">
                <a:latin typeface="Calibri" charset="0"/>
                <a:ea typeface="ＭＳ Ｐゴシック" charset="0"/>
              </a:rPr>
              <a:t>They lurk in </a:t>
            </a:r>
            <a:r>
              <a:rPr lang="en-US" b="1" dirty="0">
                <a:latin typeface="Calibri" charset="0"/>
                <a:ea typeface="ＭＳ Ｐゴシック" charset="0"/>
              </a:rPr>
              <a:t>the lymphatic system</a:t>
            </a:r>
          </a:p>
          <a:p>
            <a:pPr marL="839787" lvl="1" indent="-457200">
              <a:spcBef>
                <a:spcPct val="25000"/>
              </a:spcBef>
              <a:buFont typeface="Arial"/>
              <a:buChar char="•"/>
            </a:pPr>
            <a:r>
              <a:rPr lang="en-US" b="1" dirty="0">
                <a:latin typeface="Calibri" charset="0"/>
                <a:ea typeface="ＭＳ Ｐゴシック" charset="0"/>
              </a:rPr>
              <a:t>If </a:t>
            </a:r>
            <a:r>
              <a:rPr lang="en-US" b="1" dirty="0" smtClean="0">
                <a:latin typeface="Calibri" charset="0"/>
                <a:ea typeface="ＭＳ Ｐゴシック" charset="0"/>
              </a:rPr>
              <a:t>they meet ‘their’ </a:t>
            </a:r>
            <a:r>
              <a:rPr lang="en-US" altLang="ja-JP" b="1" dirty="0" smtClean="0">
                <a:latin typeface="Calibri" charset="0"/>
                <a:ea typeface="ＭＳ Ｐゴシック" charset="0"/>
              </a:rPr>
              <a:t>antigen they </a:t>
            </a:r>
            <a:r>
              <a:rPr lang="en-US" b="1" dirty="0" smtClean="0">
                <a:latin typeface="Calibri" charset="0"/>
                <a:ea typeface="ＭＳ Ｐゴシック" charset="0"/>
              </a:rPr>
              <a:t>will respond! 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86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" y="3398838"/>
            <a:ext cx="668178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6"/>
          <p:cNvSpPr txBox="1">
            <a:spLocks noChangeArrowheads="1"/>
          </p:cNvSpPr>
          <p:nvPr/>
        </p:nvSpPr>
        <p:spPr bwMode="auto">
          <a:xfrm>
            <a:off x="982226" y="5822307"/>
            <a:ext cx="7363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latin typeface="+mn-lt"/>
                <a:cs typeface="Arial"/>
              </a:rPr>
              <a:t>Only the B cells </a:t>
            </a:r>
            <a:r>
              <a:rPr lang="en-US" sz="2800" b="1" dirty="0" smtClean="0">
                <a:latin typeface="+mn-lt"/>
                <a:cs typeface="Arial"/>
              </a:rPr>
              <a:t>that ‘</a:t>
            </a:r>
            <a:r>
              <a:rPr lang="en-US" altLang="ja-JP" sz="2800" b="1" dirty="0" smtClean="0">
                <a:latin typeface="+mn-lt"/>
                <a:cs typeface="Arial"/>
              </a:rPr>
              <a:t>see’ </a:t>
            </a:r>
            <a:r>
              <a:rPr lang="en-US" altLang="ja-JP" sz="2800" b="1" dirty="0">
                <a:latin typeface="+mn-lt"/>
                <a:cs typeface="Arial"/>
              </a:rPr>
              <a:t>their antigen respond!</a:t>
            </a:r>
            <a:endParaRPr lang="en-US" sz="2800" b="1" dirty="0">
              <a:latin typeface="+mn-lt"/>
              <a:cs typeface="Arial"/>
            </a:endParaRPr>
          </a:p>
        </p:txBody>
      </p:sp>
      <p:grpSp>
        <p:nvGrpSpPr>
          <p:cNvPr id="68609" name="Group 68608"/>
          <p:cNvGrpSpPr/>
          <p:nvPr/>
        </p:nvGrpSpPr>
        <p:grpSpPr>
          <a:xfrm>
            <a:off x="684330" y="4573453"/>
            <a:ext cx="2223686" cy="1010188"/>
            <a:chOff x="660689" y="4902200"/>
            <a:chExt cx="2223686" cy="1010188"/>
          </a:xfrm>
        </p:grpSpPr>
        <p:sp>
          <p:nvSpPr>
            <p:cNvPr id="3" name="TextBox 2"/>
            <p:cNvSpPr txBox="1"/>
            <p:nvPr/>
          </p:nvSpPr>
          <p:spPr>
            <a:xfrm>
              <a:off x="660689" y="5543056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F00D9"/>
                  </a:solidFill>
                </a:rPr>
                <a:t>B cell </a:t>
              </a:r>
              <a:r>
                <a:rPr lang="en-US" dirty="0" smtClean="0"/>
                <a:t>with </a:t>
              </a:r>
              <a:r>
                <a:rPr lang="en-US" b="1" dirty="0" smtClean="0">
                  <a:solidFill>
                    <a:srgbClr val="4BAC99"/>
                  </a:solidFill>
                </a:rPr>
                <a:t>antibodies</a:t>
              </a:r>
              <a:r>
                <a:rPr lang="en-US" dirty="0" smtClean="0">
                  <a:solidFill>
                    <a:schemeClr val="accent5"/>
                  </a:solidFill>
                </a:rPr>
                <a:t> 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028700" y="4902201"/>
              <a:ext cx="431800" cy="7239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2184400" y="4902200"/>
              <a:ext cx="127000" cy="72390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830823" y="5181600"/>
              <a:ext cx="480578" cy="44450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13" name="Group 68612"/>
          <p:cNvGrpSpPr/>
          <p:nvPr/>
        </p:nvGrpSpPr>
        <p:grpSpPr>
          <a:xfrm>
            <a:off x="915422" y="2963093"/>
            <a:ext cx="3642119" cy="502817"/>
            <a:chOff x="891781" y="3291840"/>
            <a:chExt cx="3642119" cy="502817"/>
          </a:xfrm>
        </p:grpSpPr>
        <p:sp>
          <p:nvSpPr>
            <p:cNvPr id="4" name="TextBox 3"/>
            <p:cNvSpPr txBox="1"/>
            <p:nvPr/>
          </p:nvSpPr>
          <p:spPr>
            <a:xfrm>
              <a:off x="891781" y="3291840"/>
              <a:ext cx="2839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Pathogens with Antigens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720147" y="3526544"/>
              <a:ext cx="508953" cy="268113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720147" y="3526544"/>
              <a:ext cx="813753" cy="20104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950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US" sz="2800" b="1" dirty="0" smtClean="0"/>
              <a:t>At </a:t>
            </a:r>
            <a:r>
              <a:rPr lang="en-US" sz="2800" b="1" dirty="0"/>
              <a:t>your table, discuss the following question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pPr marL="800100" lvl="3" indent="-342900"/>
            <a:r>
              <a:rPr lang="en-US" sz="2800" b="1" dirty="0"/>
              <a:t>Each B and T cell has a unique receptor </a:t>
            </a:r>
            <a:r>
              <a:rPr lang="en-US" sz="2800" b="1" dirty="0" smtClean="0"/>
              <a:t>that was made </a:t>
            </a:r>
            <a:r>
              <a:rPr lang="en-US" sz="2800" b="1" dirty="0"/>
              <a:t>randomly. </a:t>
            </a:r>
            <a:r>
              <a:rPr lang="en-US" sz="2800" b="1" dirty="0" smtClean="0"/>
              <a:t>So</a:t>
            </a:r>
            <a:r>
              <a:rPr lang="en-US" sz="2800" b="1" dirty="0"/>
              <a:t>, if an individual B cell has a receptor that recognizes H1N1, how can this lone cell help control the infection?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916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/>
              <a:t>Wrap </a:t>
            </a:r>
            <a:r>
              <a:rPr lang="en-US" dirty="0" smtClean="0"/>
              <a:t>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760" r="2760"/>
          <a:stretch>
            <a:fillRect/>
          </a:stretch>
        </p:blipFill>
        <p:spPr>
          <a:xfrm>
            <a:off x="2222866" y="1564431"/>
            <a:ext cx="6407572" cy="3523918"/>
          </a:xfr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50876" y="1643663"/>
            <a:ext cx="12858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/>
            <a:endParaRPr lang="en-US" sz="1300" b="1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7756" y="1862738"/>
            <a:ext cx="205581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600" b="1" dirty="0" smtClean="0"/>
              <a:t>Three types of B </a:t>
            </a:r>
            <a:r>
              <a:rPr lang="en-US" sz="1600" b="1" dirty="0"/>
              <a:t>cells </a:t>
            </a:r>
            <a:r>
              <a:rPr lang="en-US" sz="1600" b="1" dirty="0" smtClean="0"/>
              <a:t>with different</a:t>
            </a:r>
            <a:r>
              <a:rPr lang="en-US" sz="1600" b="1" dirty="0"/>
              <a:t> </a:t>
            </a:r>
            <a:r>
              <a:rPr lang="en-US" sz="1600" b="1" dirty="0" smtClean="0"/>
              <a:t>antigen</a:t>
            </a:r>
            <a:r>
              <a:rPr lang="en-US" sz="1600" b="1" dirty="0"/>
              <a:t> </a:t>
            </a:r>
            <a:r>
              <a:rPr lang="en-US" sz="1600" b="1" dirty="0" smtClean="0"/>
              <a:t>receptors: represented in </a:t>
            </a:r>
            <a:r>
              <a:rPr lang="en-US" sz="1600" b="1" dirty="0" smtClean="0">
                <a:solidFill>
                  <a:srgbClr val="4BAC99"/>
                </a:solidFill>
              </a:rPr>
              <a:t>green</a:t>
            </a:r>
            <a:r>
              <a:rPr lang="en-US" sz="1600" b="1" dirty="0" smtClean="0">
                <a:solidFill>
                  <a:srgbClr val="C056D3"/>
                </a:solidFill>
              </a:rPr>
              <a:t>, purple </a:t>
            </a:r>
            <a:r>
              <a:rPr lang="en-US" sz="1600" b="1" dirty="0" smtClean="0"/>
              <a:t>and </a:t>
            </a:r>
            <a:r>
              <a:rPr lang="en-US" sz="1600" b="1" dirty="0" smtClean="0">
                <a:solidFill>
                  <a:srgbClr val="3366FF"/>
                </a:solidFill>
              </a:rPr>
              <a:t>blue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92388" y="1792888"/>
            <a:ext cx="1143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292851" y="1277438"/>
            <a:ext cx="8334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600" b="1" dirty="0"/>
              <a:t>Antigen</a:t>
            </a:r>
          </a:p>
          <a:p>
            <a:pPr algn="l"/>
            <a:r>
              <a:rPr lang="en-US" sz="1600" b="1" dirty="0" smtClean="0"/>
              <a:t>Molecules (</a:t>
            </a:r>
            <a:r>
              <a:rPr lang="en-US" sz="1600" b="1" dirty="0" smtClean="0">
                <a:solidFill>
                  <a:schemeClr val="accent6"/>
                </a:solidFill>
              </a:rPr>
              <a:t>yellow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278438" y="1684938"/>
            <a:ext cx="1143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1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5549895" y="1564429"/>
            <a:ext cx="700093" cy="792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5742198" y="1564431"/>
            <a:ext cx="507790" cy="26874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969001" y="2985101"/>
            <a:ext cx="11636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600" b="1" dirty="0"/>
              <a:t>First exposure</a:t>
            </a:r>
          </a:p>
          <a:p>
            <a:pPr algn="l"/>
            <a:r>
              <a:rPr lang="en-US" sz="1600" b="1" dirty="0"/>
              <a:t>to antigen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363568" y="3840070"/>
            <a:ext cx="1858652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600" b="1" dirty="0" err="1" smtClean="0"/>
              <a:t>Clonal</a:t>
            </a:r>
            <a:r>
              <a:rPr lang="en-US" sz="1600" b="1" dirty="0" smtClean="0"/>
              <a:t> expansion of antigen specific cells</a:t>
            </a:r>
            <a:endParaRPr lang="en-US" sz="1600" b="1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-30972" y="5125353"/>
            <a:ext cx="91536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2800" b="1" dirty="0">
                <a:latin typeface="Calibri"/>
                <a:ea typeface="ＭＳ Ｐゴシック" charset="-128"/>
                <a:cs typeface="Calibri"/>
              </a:rPr>
              <a:t>Binding antigen causes B and T cells </a:t>
            </a:r>
            <a:r>
              <a:rPr lang="en-US" sz="2800" b="1" dirty="0" smtClean="0">
                <a:latin typeface="Calibri"/>
                <a:ea typeface="ＭＳ Ｐゴシック" charset="-128"/>
                <a:cs typeface="Calibri"/>
              </a:rPr>
              <a:t>to </a:t>
            </a:r>
            <a:r>
              <a:rPr lang="en-US" sz="2800" b="1" dirty="0">
                <a:latin typeface="Calibri"/>
                <a:ea typeface="ＭＳ Ｐゴシック" charset="-128"/>
                <a:cs typeface="Calibri"/>
              </a:rPr>
              <a:t>replicate: </a:t>
            </a:r>
            <a:r>
              <a:rPr lang="en-US" sz="2800" b="1" u="sng" dirty="0">
                <a:latin typeface="Calibri"/>
                <a:ea typeface="ＭＳ Ｐゴシック" charset="-128"/>
                <a:cs typeface="Calibri"/>
              </a:rPr>
              <a:t>clonal </a:t>
            </a:r>
            <a:r>
              <a:rPr lang="en-US" sz="2800" b="1" u="sng" dirty="0" smtClean="0">
                <a:latin typeface="Calibri"/>
                <a:ea typeface="ＭＳ Ｐゴシック" charset="-128"/>
                <a:cs typeface="Calibri"/>
              </a:rPr>
              <a:t>expansion.</a:t>
            </a:r>
            <a:endParaRPr lang="en-US" sz="2800" b="1" dirty="0" smtClean="0">
              <a:latin typeface="Calibri"/>
              <a:cs typeface="Calibri"/>
            </a:endParaRPr>
          </a:p>
          <a:p>
            <a:pPr algn="ctr"/>
            <a:r>
              <a:rPr lang="en-US" sz="2800" b="1" dirty="0" smtClean="0">
                <a:latin typeface="Calibri"/>
                <a:cs typeface="Calibri"/>
              </a:rPr>
              <a:t>This creates a pool </a:t>
            </a:r>
            <a:r>
              <a:rPr lang="en-US" sz="2800" b="1" dirty="0">
                <a:latin typeface="Calibri"/>
                <a:cs typeface="Calibri"/>
              </a:rPr>
              <a:t>of adaptive recognition </a:t>
            </a:r>
            <a:r>
              <a:rPr lang="en-US" sz="2800" b="1" dirty="0" smtClean="0">
                <a:latin typeface="Calibri"/>
                <a:cs typeface="Calibri"/>
              </a:rPr>
              <a:t>specialists!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32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Homework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12985"/>
            <a:ext cx="8229600" cy="378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Calibri (body)"/>
                <a:cs typeface="Calibri (body)"/>
              </a:rPr>
              <a:t>U</a:t>
            </a:r>
            <a:r>
              <a:rPr lang="en-US" sz="2800" b="1" dirty="0" smtClean="0">
                <a:latin typeface="Calibri (body)"/>
                <a:cs typeface="Calibri (body)"/>
              </a:rPr>
              <a:t>se </a:t>
            </a:r>
            <a:r>
              <a:rPr lang="en-US" sz="2800" b="1" dirty="0">
                <a:latin typeface="Calibri (body)"/>
                <a:cs typeface="Calibri (body)"/>
              </a:rPr>
              <a:t>the immune system and pathogen cards to review </a:t>
            </a:r>
            <a:r>
              <a:rPr lang="en-US" sz="2800" b="1" dirty="0" smtClean="0">
                <a:latin typeface="Calibri (body)"/>
                <a:cs typeface="Calibri (body)"/>
              </a:rPr>
              <a:t>the major concepts </a:t>
            </a:r>
            <a:r>
              <a:rPr lang="en-US" sz="2800" b="1" dirty="0">
                <a:latin typeface="Calibri (body)"/>
                <a:cs typeface="Calibri (body)"/>
              </a:rPr>
              <a:t>from </a:t>
            </a:r>
            <a:r>
              <a:rPr lang="en-US" sz="2800" b="1" dirty="0" smtClean="0">
                <a:latin typeface="Calibri (body)"/>
                <a:cs typeface="Calibri (body)"/>
              </a:rPr>
              <a:t>today’s lesson in </a:t>
            </a:r>
            <a:r>
              <a:rPr lang="en-US" sz="2800" b="1" dirty="0">
                <a:latin typeface="Calibri (body)"/>
                <a:cs typeface="Calibri (body)"/>
              </a:rPr>
              <a:t>preparation for Lesson </a:t>
            </a:r>
            <a:r>
              <a:rPr lang="en-US" sz="2800" b="1" dirty="0" smtClean="0">
                <a:latin typeface="Calibri (body)"/>
                <a:cs typeface="Calibri (body)"/>
              </a:rPr>
              <a:t>5.4:</a:t>
            </a:r>
          </a:p>
          <a:p>
            <a:r>
              <a:rPr lang="en-US" sz="2800" b="1">
                <a:latin typeface="Calibri (body)"/>
                <a:cs typeface="Calibri (body)"/>
              </a:rPr>
              <a:t> </a:t>
            </a:r>
            <a:r>
              <a:rPr lang="en-US" sz="2800" b="1" smtClean="0">
                <a:latin typeface="Calibri (body)"/>
                <a:cs typeface="Calibri (body)"/>
              </a:rPr>
              <a:t>    </a:t>
            </a:r>
            <a:r>
              <a:rPr lang="en-US" sz="2800" b="1" i="1" dirty="0" smtClean="0">
                <a:latin typeface="Calibri (body)"/>
                <a:cs typeface="Calibri (body)"/>
              </a:rPr>
              <a:t>Putting </a:t>
            </a:r>
            <a:r>
              <a:rPr lang="en-US" sz="2800" b="1" i="1" dirty="0">
                <a:latin typeface="Calibri (body)"/>
                <a:cs typeface="Calibri (body)"/>
              </a:rPr>
              <a:t>it all together – a card game.</a:t>
            </a:r>
            <a:endParaRPr lang="en-US" sz="2800" b="1" dirty="0">
              <a:latin typeface="Calibri (body)"/>
              <a:cs typeface="Calibri (body)"/>
            </a:endParaRPr>
          </a:p>
          <a:p>
            <a:r>
              <a:rPr lang="en-US" sz="3000" b="1" dirty="0">
                <a:latin typeface="Calibri (body)"/>
                <a:cs typeface="Calibri (body)"/>
              </a:rPr>
              <a:t/>
            </a:r>
            <a:br>
              <a:rPr lang="en-US" sz="3000" b="1" dirty="0">
                <a:latin typeface="Calibri (body)"/>
                <a:cs typeface="Calibri (body)"/>
              </a:rPr>
            </a:br>
            <a:r>
              <a:rPr lang="en-US" b="1" dirty="0"/>
              <a:t> 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Lesson 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79"/>
            <a:ext cx="8407400" cy="4417727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/>
              <a:t>After finishing today’s lesson, you will be able to</a:t>
            </a:r>
            <a:r>
              <a:rPr lang="en-US" sz="2400" b="1" dirty="0" smtClean="0"/>
              <a:t>:</a:t>
            </a:r>
          </a:p>
          <a:p>
            <a:pPr marL="0" lvl="0" indent="0">
              <a:buNone/>
            </a:pPr>
            <a:endParaRPr lang="en-US" sz="2400" b="1" dirty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explain </a:t>
            </a:r>
            <a:r>
              <a:rPr lang="en-US" sz="2400" b="1" dirty="0"/>
              <a:t>the differences between how B and T cell receptors bind to </a:t>
            </a:r>
            <a:r>
              <a:rPr lang="en-US" sz="2400" b="1" dirty="0" smtClean="0"/>
              <a:t>an antigen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marL="0" lvl="0" indent="0">
              <a:buNone/>
            </a:pPr>
            <a:endParaRPr lang="en-US" sz="2400" b="1" dirty="0"/>
          </a:p>
          <a:p>
            <a:pPr lvl="0"/>
            <a:r>
              <a:rPr lang="en-US" sz="2400" b="1" dirty="0"/>
              <a:t>describe how randomly generated B and T cell receptors </a:t>
            </a:r>
            <a:r>
              <a:rPr lang="en-US" sz="2400" b="1" dirty="0" smtClean="0"/>
              <a:t>allow </a:t>
            </a:r>
            <a:r>
              <a:rPr lang="en-US" sz="2400" b="1" dirty="0"/>
              <a:t>the immune system to ‘see’ evolving pathogens.</a:t>
            </a:r>
          </a:p>
          <a:p>
            <a:pPr marL="0" lvl="0" indent="0">
              <a:buNone/>
            </a:pPr>
            <a:endParaRPr lang="en-US" sz="2400" b="1" dirty="0"/>
          </a:p>
          <a:p>
            <a:r>
              <a:rPr lang="en-US" sz="2400" b="1" dirty="0" smtClean="0"/>
              <a:t>explain </a:t>
            </a:r>
            <a:r>
              <a:rPr lang="en-US" sz="2400" b="1" dirty="0"/>
              <a:t>the need for clonal expansion.</a:t>
            </a:r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lvl="0">
              <a:buFont typeface="Arial"/>
              <a:buChar char="•"/>
            </a:pPr>
            <a:endParaRPr lang="en-US" sz="2400" dirty="0"/>
          </a:p>
          <a:p>
            <a:pPr>
              <a:buFont typeface="Arial" charset="0"/>
              <a:buNone/>
              <a:defRPr/>
            </a:pPr>
            <a:endParaRPr lang="en-US" sz="2400" b="1" dirty="0" smtClean="0"/>
          </a:p>
          <a:p>
            <a:pPr marL="0" lvl="1" indent="0">
              <a:buNone/>
              <a:defRPr/>
            </a:pPr>
            <a:endParaRPr lang="en-US" sz="2400" dirty="0" smtClean="0"/>
          </a:p>
          <a:p>
            <a:pPr marL="0" lvl="1" indent="0"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endParaRPr lang="en-US" sz="2400" b="1" dirty="0"/>
          </a:p>
          <a:p>
            <a:pPr>
              <a:buFont typeface="Arial"/>
              <a:buNone/>
              <a:defRPr/>
            </a:pPr>
            <a:endParaRPr lang="en-US" sz="2400" b="1" u="sng" dirty="0" smtClean="0"/>
          </a:p>
          <a:p>
            <a:pPr marL="0" indent="0">
              <a:buFont typeface="Arial" charset="0"/>
              <a:buNone/>
              <a:defRPr/>
            </a:pPr>
            <a:endParaRPr lang="en-US" sz="2400" b="1" dirty="0" smtClean="0"/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Do N</a:t>
            </a:r>
            <a:r>
              <a:rPr lang="en-US" dirty="0" smtClean="0"/>
              <a:t>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560"/>
            <a:ext cx="8229600" cy="4525963"/>
          </a:xfrm>
        </p:spPr>
        <p:txBody>
          <a:bodyPr/>
          <a:lstStyle/>
          <a:p>
            <a:pPr lvl="0"/>
            <a:r>
              <a:rPr lang="en-US" sz="2800" b="1" dirty="0">
                <a:cs typeface="Calibri"/>
              </a:rPr>
              <a:t>Why might the innate response be unable to control an infection?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9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immune system works in multiple levels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285" y="2895974"/>
            <a:ext cx="6028509" cy="3347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22185" y="4104732"/>
            <a:ext cx="5939609" cy="211587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43149" y="1651307"/>
            <a:ext cx="6523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latin typeface="Calibri"/>
                <a:cs typeface="Calibri"/>
              </a:rPr>
              <a:t>What happens when innate immunity fails </a:t>
            </a:r>
          </a:p>
          <a:p>
            <a:pPr lvl="0"/>
            <a:r>
              <a:rPr lang="en-US" sz="2800" b="1" dirty="0" smtClean="0">
                <a:latin typeface="Calibri"/>
                <a:cs typeface="Calibri"/>
              </a:rPr>
              <a:t>to clear an infection?</a:t>
            </a:r>
            <a:endParaRPr lang="en-US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89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innate and adaptive immunity?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4918"/>
            <a:ext cx="8229600" cy="3919128"/>
          </a:xfrm>
        </p:spPr>
        <p:txBody>
          <a:bodyPr/>
          <a:lstStyle/>
          <a:p>
            <a:pPr lvl="0"/>
            <a:r>
              <a:rPr lang="en-US" sz="2800" b="1" dirty="0"/>
              <a:t>A</a:t>
            </a:r>
            <a:r>
              <a:rPr lang="en-US" sz="2800" b="1" dirty="0" smtClean="0"/>
              <a:t>daptive </a:t>
            </a:r>
            <a:r>
              <a:rPr lang="en-US" sz="2800" b="1" dirty="0"/>
              <a:t>cells </a:t>
            </a:r>
            <a:r>
              <a:rPr lang="en-US" sz="2800" b="1" u="sng" dirty="0"/>
              <a:t>do not </a:t>
            </a:r>
            <a:r>
              <a:rPr lang="en-US" sz="2800" b="1" dirty="0"/>
              <a:t>see general </a:t>
            </a:r>
            <a:r>
              <a:rPr lang="en-US" sz="2800" b="1" dirty="0" smtClean="0"/>
              <a:t>structures; they bind very </a:t>
            </a:r>
            <a:r>
              <a:rPr lang="en-US" sz="2800" b="1" dirty="0"/>
              <a:t>specific molecules (like recognizing finger prints vs. hands). </a:t>
            </a:r>
            <a:endParaRPr lang="en-US" sz="2800" b="1" dirty="0" smtClean="0"/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T</a:t>
            </a:r>
            <a:r>
              <a:rPr lang="en-US" sz="2800" b="1" dirty="0" smtClean="0"/>
              <a:t>he </a:t>
            </a:r>
            <a:r>
              <a:rPr lang="en-US" sz="2800" b="1" dirty="0"/>
              <a:t>adaptive response is </a:t>
            </a:r>
            <a:r>
              <a:rPr lang="en-US" sz="2800" b="1" dirty="0" smtClean="0"/>
              <a:t>pathogen-specific.</a:t>
            </a:r>
          </a:p>
          <a:p>
            <a:pPr lvl="0"/>
            <a:endParaRPr lang="en-US" sz="2800" b="1" dirty="0"/>
          </a:p>
          <a:p>
            <a:pPr lvl="0"/>
            <a:r>
              <a:rPr lang="en-US" sz="2800" b="1" dirty="0"/>
              <a:t>A</a:t>
            </a:r>
            <a:r>
              <a:rPr lang="en-US" sz="2800" b="1" dirty="0" smtClean="0"/>
              <a:t>daptive responses take time and save memories.</a:t>
            </a:r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07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8868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9775" marR="0" lvl="0" indent="-357188" algn="l" defTabSz="1092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B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lymphocytes:</a:t>
            </a:r>
          </a:p>
          <a:p>
            <a:pPr marL="739775" marR="0" lvl="0" indent="-357188" algn="l" defTabSz="1092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Secrete antibodies.</a:t>
            </a:r>
          </a:p>
          <a:p>
            <a:pPr marL="1139825" marR="0" lvl="1" indent="-357188" algn="l" defTabSz="1092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sz="2800" dirty="0">
              <a:latin typeface="Calibri"/>
              <a:cs typeface="Calibri"/>
            </a:endParaRPr>
          </a:p>
          <a:p>
            <a:pPr marL="1139825" marR="0" lvl="1" indent="-357188" algn="l" defTabSz="1092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39775" marR="0" lvl="0" indent="-357188" algn="l" defTabSz="1092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T lymphocytes:</a:t>
            </a:r>
          </a:p>
          <a:p>
            <a:pPr marL="739775" marR="0" lvl="0" indent="-357188" algn="l" defTabSz="1092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 smtClean="0">
                <a:latin typeface="Calibri"/>
                <a:ea typeface="+mn-ea"/>
                <a:cs typeface="Calibri"/>
              </a:rPr>
              <a:t>      - Some </a:t>
            </a:r>
            <a:r>
              <a:rPr lang="en-US" sz="2800" b="1" dirty="0">
                <a:latin typeface="Calibri"/>
                <a:ea typeface="+mn-ea"/>
                <a:cs typeface="Calibri"/>
              </a:rPr>
              <a:t>h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activate immune system responses.</a:t>
            </a:r>
          </a:p>
          <a:p>
            <a:pPr marL="782637" marR="0" lvl="1" algn="l" defTabSz="1092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Calibri"/>
                <a:cs typeface="Calibri"/>
              </a:rPr>
              <a:t> - Others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attack and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kill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cells infected with bacteria or viruses.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"/>
            <a:ext cx="8058868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/>
            <a:r>
              <a:rPr lang="en-US" sz="3600" b="1" dirty="0">
                <a:latin typeface="Gill Sans"/>
                <a:cs typeface="Gill Sans"/>
              </a:rPr>
              <a:t>A</a:t>
            </a:r>
            <a:r>
              <a:rPr lang="en-US" sz="3600" b="1" dirty="0" smtClean="0">
                <a:latin typeface="Gill Sans"/>
                <a:cs typeface="Gill Sans"/>
              </a:rPr>
              <a:t>daptive </a:t>
            </a:r>
            <a:r>
              <a:rPr lang="en-US" sz="3600" b="1" dirty="0">
                <a:latin typeface="Gill Sans"/>
                <a:cs typeface="Gill Sans"/>
              </a:rPr>
              <a:t>immune </a:t>
            </a:r>
            <a:r>
              <a:rPr lang="en-US" sz="3600" b="1" dirty="0" smtClean="0">
                <a:latin typeface="Gill Sans"/>
                <a:cs typeface="Gill Sans"/>
              </a:rPr>
              <a:t>cells are called </a:t>
            </a:r>
          </a:p>
          <a:p>
            <a:pPr lvl="0" algn="ctr"/>
            <a:r>
              <a:rPr lang="en-US" sz="3600" b="1" dirty="0" smtClean="0">
                <a:latin typeface="Gill Sans"/>
                <a:cs typeface="Gill Sans"/>
              </a:rPr>
              <a:t>Lymphocytes</a:t>
            </a:r>
          </a:p>
        </p:txBody>
      </p:sp>
      <p:sp>
        <p:nvSpPr>
          <p:cNvPr id="5" name="Frame 4"/>
          <p:cNvSpPr/>
          <p:nvPr/>
        </p:nvSpPr>
        <p:spPr>
          <a:xfrm>
            <a:off x="627932" y="1881414"/>
            <a:ext cx="8058868" cy="1587631"/>
          </a:xfrm>
          <a:prstGeom prst="frame">
            <a:avLst>
              <a:gd name="adj1" fmla="val 3929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27932" y="3901038"/>
            <a:ext cx="8058868" cy="2222684"/>
          </a:xfrm>
          <a:prstGeom prst="frame">
            <a:avLst>
              <a:gd name="adj1" fmla="val 3929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0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15377" y="1033329"/>
            <a:ext cx="8229600" cy="20323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8300" marR="0" lvl="0" indent="-368300" algn="l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Antigens are:</a:t>
            </a:r>
          </a:p>
          <a:p>
            <a:pPr marL="1139825" marR="0" lvl="1" indent="-357188" algn="l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usually found in the host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– they are specific to the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pathogen.</a:t>
            </a:r>
          </a:p>
          <a:p>
            <a:pPr marL="1122363" marR="0" lvl="0" indent="-355600" algn="l" defTabSz="457200" rtl="0" eaLnBrk="1" fontAlgn="auto" latinLnBrk="0" hangingPunct="1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 are recognized by specific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receptors 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cells</a:t>
            </a:r>
            <a:r>
              <a:rPr lang="en-US" sz="2400" b="1" dirty="0" smtClean="0">
                <a:latin typeface="Calibri"/>
                <a:cs typeface="Calibri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0178" y="3024909"/>
            <a:ext cx="4017909" cy="3310017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024909"/>
            <a:ext cx="3885120" cy="33100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30" y="3426272"/>
            <a:ext cx="2907765" cy="2819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30177" y="3044027"/>
            <a:ext cx="401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The T cell receptor binds antigen that is presented by an innate cell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97" y="3565648"/>
            <a:ext cx="2220715" cy="20508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en-US" sz="3600" b="1" dirty="0">
                <a:latin typeface="Gill Sans"/>
                <a:cs typeface="Gill Sans"/>
              </a:rPr>
              <a:t>Adaptive cells ‘</a:t>
            </a:r>
            <a:r>
              <a:rPr lang="en-US" sz="3600" b="1" dirty="0" smtClean="0">
                <a:latin typeface="Gill Sans"/>
                <a:cs typeface="Gill Sans"/>
              </a:rPr>
              <a:t>see’ Antigens</a:t>
            </a:r>
          </a:p>
          <a:p>
            <a:pPr algn="ctr"/>
            <a:endParaRPr lang="en-US" sz="36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378" y="3103106"/>
            <a:ext cx="38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The B cell receptor can be attached to the cell surface …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378" y="5688595"/>
            <a:ext cx="382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….or released from the cell surface as an antibody.</a:t>
            </a: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49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b="1" dirty="0"/>
              <a:t>At your table, take 5</a:t>
            </a:r>
            <a:r>
              <a:rPr lang="en-US" sz="2800" b="1" dirty="0" smtClean="0"/>
              <a:t> </a:t>
            </a:r>
            <a:r>
              <a:rPr lang="en-US" sz="2800" b="1" dirty="0"/>
              <a:t>minutes to complete </a:t>
            </a:r>
            <a:r>
              <a:rPr lang="en-US" sz="2800" b="1" dirty="0" smtClean="0"/>
              <a:t>questions 1 and 2 </a:t>
            </a:r>
            <a:r>
              <a:rPr lang="en-US" sz="2800" b="1" dirty="0"/>
              <a:t>in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288744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>Design an antibody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299" y="2354101"/>
            <a:ext cx="5308600" cy="3574170"/>
          </a:xfrm>
        </p:spPr>
        <p:txBody>
          <a:bodyPr/>
          <a:lstStyle/>
          <a:p>
            <a:r>
              <a:rPr lang="en-US" sz="2800" b="1" dirty="0" smtClean="0"/>
              <a:t>Each B cell has a randomly designed antibody on its surface. 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This happens via gene V</a:t>
            </a:r>
            <a:r>
              <a:rPr lang="en-US" sz="2800" b="1" dirty="0"/>
              <a:t>(D)</a:t>
            </a:r>
            <a:r>
              <a:rPr lang="en-US" sz="2800" b="1" dirty="0" smtClean="0"/>
              <a:t>J recombination.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01065" y="1417638"/>
            <a:ext cx="2223686" cy="2184803"/>
            <a:chOff x="660689" y="3727585"/>
            <a:chExt cx="2223686" cy="218480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75233"/>
            <a:stretch/>
          </p:blipFill>
          <p:spPr bwMode="auto">
            <a:xfrm>
              <a:off x="864565" y="3727585"/>
              <a:ext cx="1655064" cy="17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60689" y="4902200"/>
              <a:ext cx="2223686" cy="1010188"/>
              <a:chOff x="660689" y="4902200"/>
              <a:chExt cx="2223686" cy="101018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60689" y="5543056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1CD3"/>
                    </a:solidFill>
                  </a:rPr>
                  <a:t>B cell </a:t>
                </a:r>
                <a:r>
                  <a:rPr lang="en-US" dirty="0" smtClean="0"/>
                  <a:t>with </a:t>
                </a:r>
                <a:r>
                  <a:rPr lang="en-US" b="1" dirty="0" smtClean="0">
                    <a:solidFill>
                      <a:srgbClr val="4BAC99"/>
                    </a:solidFill>
                  </a:rPr>
                  <a:t>antibodies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 </a:t>
                </a:r>
                <a:endParaRPr lang="en-US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V="1">
                <a:off x="1028700" y="4902201"/>
                <a:ext cx="431800" cy="723900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2184400" y="4902200"/>
                <a:ext cx="127000" cy="72390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1830823" y="5181600"/>
                <a:ext cx="480578" cy="44450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457200" y="1630817"/>
            <a:ext cx="2921000" cy="4703565"/>
            <a:chOff x="457200" y="1630817"/>
            <a:chExt cx="2921000" cy="4703565"/>
          </a:xfrm>
        </p:grpSpPr>
        <p:pic>
          <p:nvPicPr>
            <p:cNvPr id="25" name="Picture 24" descr="Antibodies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941" y="3837081"/>
              <a:ext cx="2085741" cy="2361282"/>
            </a:xfrm>
            <a:prstGeom prst="rect">
              <a:avLst/>
            </a:prstGeom>
            <a:scene3d>
              <a:camera prst="orthographicFront">
                <a:rot lat="0" lon="0" rev="1200000"/>
              </a:camera>
              <a:lightRig rig="threePt" dir="t"/>
            </a:scene3d>
          </p:spPr>
        </p:pic>
        <p:sp>
          <p:nvSpPr>
            <p:cNvPr id="26" name="Oval 25"/>
            <p:cNvSpPr/>
            <p:nvPr/>
          </p:nvSpPr>
          <p:spPr>
            <a:xfrm>
              <a:off x="1145317" y="1630817"/>
              <a:ext cx="455559" cy="560253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urved Connector 27"/>
            <p:cNvCxnSpPr>
              <a:stCxn id="26" idx="2"/>
            </p:cNvCxnSpPr>
            <p:nvPr/>
          </p:nvCxnSpPr>
          <p:spPr>
            <a:xfrm rot="10800000" flipV="1">
              <a:off x="724455" y="1910944"/>
              <a:ext cx="420863" cy="2230242"/>
            </a:xfrm>
            <a:prstGeom prst="curvedConnector2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57200" y="3602442"/>
              <a:ext cx="2921000" cy="2731940"/>
            </a:xfrm>
            <a:prstGeom prst="ellipse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3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15704</TotalTime>
  <Words>621</Words>
  <Application>Microsoft Macintosh PowerPoint</Application>
  <PresentationFormat>On-screen Show (4:3)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PowerPoint Presentation</vt:lpstr>
      <vt:lpstr>Lesson Objectives:</vt:lpstr>
      <vt:lpstr>Do Now</vt:lpstr>
      <vt:lpstr>The immune system works in multiple levels:</vt:lpstr>
      <vt:lpstr>What is the difference between innate and adaptive immunity?</vt:lpstr>
      <vt:lpstr>PowerPoint Presentation</vt:lpstr>
      <vt:lpstr>PowerPoint Presentation</vt:lpstr>
      <vt:lpstr>Activity</vt:lpstr>
      <vt:lpstr>Design an antibody</vt:lpstr>
      <vt:lpstr>Demonstration of cutting and pasting</vt:lpstr>
      <vt:lpstr>Do you ‘see’ a pathogen?</vt:lpstr>
      <vt:lpstr>B and T cell receptors are made randomly; what if we don't have an antibody to 'see' a pathogen?</vt:lpstr>
      <vt:lpstr>Each B cell and T cell has receptors specific for a single antigen</vt:lpstr>
      <vt:lpstr>Wrap Up</vt:lpstr>
      <vt:lpstr>Wrap Up</vt:lpstr>
      <vt:lpstr>PowerPoint Presentation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Desislava</cp:lastModifiedBy>
  <cp:revision>141</cp:revision>
  <cp:lastPrinted>2014-08-05T21:41:33Z</cp:lastPrinted>
  <dcterms:created xsi:type="dcterms:W3CDTF">2014-02-28T16:37:15Z</dcterms:created>
  <dcterms:modified xsi:type="dcterms:W3CDTF">2014-11-14T19:34:03Z</dcterms:modified>
</cp:coreProperties>
</file>